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Economica"/>
      <p:regular r:id="rId25"/>
      <p:bold r:id="rId26"/>
      <p:italic r:id="rId27"/>
      <p:boldItalic r:id="rId28"/>
    </p:embeddedFont>
    <p:embeddedFont>
      <p:font typeface="Open Sans"/>
      <p:regular r:id="rId29"/>
      <p:bold r:id="rId30"/>
      <p:italic r:id="rId31"/>
      <p:boldItalic r:id="rId3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Economica-bold.fntdata"/><Relationship Id="rId25" Type="http://schemas.openxmlformats.org/officeDocument/2006/relationships/font" Target="fonts/Economica-regular.fntdata"/><Relationship Id="rId28" Type="http://schemas.openxmlformats.org/officeDocument/2006/relationships/font" Target="fonts/Economica-boldItalic.fntdata"/><Relationship Id="rId27" Type="http://schemas.openxmlformats.org/officeDocument/2006/relationships/font" Target="fonts/Economica-italic.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OpenSans-regular.fntdata"/><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OpenSans-italic.fntdata"/><Relationship Id="rId30" Type="http://schemas.openxmlformats.org/officeDocument/2006/relationships/font" Target="fonts/OpenSans-bold.fntdata"/><Relationship Id="rId11" Type="http://schemas.openxmlformats.org/officeDocument/2006/relationships/slide" Target="slides/slide6.xml"/><Relationship Id="rId10" Type="http://schemas.openxmlformats.org/officeDocument/2006/relationships/slide" Target="slides/slide5.xml"/><Relationship Id="rId32" Type="http://schemas.openxmlformats.org/officeDocument/2006/relationships/font" Target="fonts/OpenSans-boldItalic.fntdata"/><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c50f60e680_0_3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c50f60e680_0_3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c50f60e680_0_3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c50f60e680_0_3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c50f60e680_0_3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c50f60e680_0_3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c50f60e680_0_3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c50f60e680_0_3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c50f60e680_0_3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gc50f60e680_0_3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c50f60e680_0_3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c50f60e680_0_3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c50f60e680_0_3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c50f60e680_0_3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c50f60e680_0_3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c50f60e680_0_3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c50f60e680_0_3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c50f60e680_0_3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c50f60e680_0_3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c50f60e680_0_3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c50f60e680_0_2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c50f60e680_0_2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c50f60e680_0_2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c50f60e680_0_2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c50f60e680_0_2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c50f60e680_0_2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c50f60e680_0_2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c50f60e680_0_2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c50f60e680_0_2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c50f60e680_0_2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c50f60e680_0_3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c50f60e680_0_3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c50f60e680_0_30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c50f60e680_0_3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c50f60e680_0_3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c50f60e680_0_3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 name="Shape 10"/>
        <p:cNvGrpSpPr/>
        <p:nvPr/>
      </p:nvGrpSpPr>
      <p:grpSpPr>
        <a:xfrm>
          <a:off x="0" y="0"/>
          <a:ext cx="0" cy="0"/>
          <a:chOff x="0" y="0"/>
          <a:chExt cx="0" cy="0"/>
        </a:xfrm>
      </p:grpSpPr>
      <p:sp>
        <p:nvSpPr>
          <p:cNvPr id="11" name="Google Shape;11;p2"/>
          <p:cNvSpPr/>
          <p:nvPr/>
        </p:nvSpPr>
        <p:spPr>
          <a:xfrm>
            <a:off x="2744013" y="756700"/>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2" name="Google Shape;12;p2"/>
          <p:cNvSpPr/>
          <p:nvPr/>
        </p:nvSpPr>
        <p:spPr>
          <a:xfrm rot="10800000">
            <a:off x="5318350" y="32667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3" name="Google Shape;13;p2"/>
          <p:cNvSpPr txBox="1"/>
          <p:nvPr>
            <p:ph type="ctrTitle"/>
          </p:nvPr>
        </p:nvSpPr>
        <p:spPr>
          <a:xfrm>
            <a:off x="3044700" y="1444255"/>
            <a:ext cx="3054600" cy="15372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4" name="Google Shape;14;p2"/>
          <p:cNvSpPr txBox="1"/>
          <p:nvPr>
            <p:ph idx="1" type="subTitle"/>
          </p:nvPr>
        </p:nvSpPr>
        <p:spPr>
          <a:xfrm>
            <a:off x="3044700" y="3116580"/>
            <a:ext cx="3054600" cy="701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p:txBody>
      </p:sp>
      <p:sp>
        <p:nvSpPr>
          <p:cNvPr id="15" name="Google Shape;15;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2" name="Shape 52"/>
        <p:cNvGrpSpPr/>
        <p:nvPr/>
      </p:nvGrpSpPr>
      <p:grpSpPr>
        <a:xfrm>
          <a:off x="0" y="0"/>
          <a:ext cx="0" cy="0"/>
          <a:chOff x="0" y="0"/>
          <a:chExt cx="0" cy="0"/>
        </a:xfrm>
      </p:grpSpPr>
      <p:sp>
        <p:nvSpPr>
          <p:cNvPr id="53" name="Google Shape;53;p11"/>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1"/>
          <p:cNvSpPr txBox="1"/>
          <p:nvPr>
            <p:ph hasCustomPrompt="1" type="title"/>
          </p:nvPr>
        </p:nvSpPr>
        <p:spPr>
          <a:xfrm>
            <a:off x="311700" y="957125"/>
            <a:ext cx="8520600" cy="21288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r>
              <a:t>xx%</a:t>
            </a:r>
          </a:p>
        </p:txBody>
      </p:sp>
      <p:sp>
        <p:nvSpPr>
          <p:cNvPr id="55" name="Google Shape;55;p11"/>
          <p:cNvSpPr txBox="1"/>
          <p:nvPr>
            <p:ph idx="1" type="body"/>
          </p:nvPr>
        </p:nvSpPr>
        <p:spPr>
          <a:xfrm>
            <a:off x="311700" y="3162000"/>
            <a:ext cx="85206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6" name="Google Shape;56;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7" name="Shape 57"/>
        <p:cNvGrpSpPr/>
        <p:nvPr/>
      </p:nvGrpSpPr>
      <p:grpSpPr>
        <a:xfrm>
          <a:off x="0" y="0"/>
          <a:ext cx="0" cy="0"/>
          <a:chOff x="0" y="0"/>
          <a:chExt cx="0" cy="0"/>
        </a:xfrm>
      </p:grpSpPr>
      <p:sp>
        <p:nvSpPr>
          <p:cNvPr id="58" name="Google Shape;58;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6" name="Shape 16"/>
        <p:cNvGrpSpPr/>
        <p:nvPr/>
      </p:nvGrpSpPr>
      <p:grpSpPr>
        <a:xfrm>
          <a:off x="0" y="0"/>
          <a:ext cx="0" cy="0"/>
          <a:chOff x="0" y="0"/>
          <a:chExt cx="0" cy="0"/>
        </a:xfrm>
      </p:grpSpPr>
      <p:sp>
        <p:nvSpPr>
          <p:cNvPr id="17" name="Google Shape;17;p3"/>
          <p:cNvSpPr/>
          <p:nvPr/>
        </p:nvSpPr>
        <p:spPr>
          <a:xfrm flipH="1">
            <a:off x="7595938" y="4602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8" name="Google Shape;18;p3"/>
          <p:cNvSpPr/>
          <p:nvPr/>
        </p:nvSpPr>
        <p:spPr>
          <a:xfrm flipH="1" rot="10800000">
            <a:off x="466425" y="35583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9" name="Google Shape;19;p3"/>
          <p:cNvSpPr txBox="1"/>
          <p:nvPr>
            <p:ph type="title"/>
          </p:nvPr>
        </p:nvSpPr>
        <p:spPr>
          <a:xfrm>
            <a:off x="773700" y="1806450"/>
            <a:ext cx="7596600" cy="15306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20" name="Google Shape;20;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1" name="Shape 21"/>
        <p:cNvGrpSpPr/>
        <p:nvPr/>
      </p:nvGrpSpPr>
      <p:grpSpPr>
        <a:xfrm>
          <a:off x="0" y="0"/>
          <a:ext cx="0" cy="0"/>
          <a:chOff x="0" y="0"/>
          <a:chExt cx="0" cy="0"/>
        </a:xfrm>
      </p:grpSpPr>
      <p:sp>
        <p:nvSpPr>
          <p:cNvPr id="22" name="Google Shape;22;p4"/>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4"/>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4" name="Google Shape;24;p4"/>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5" name="Google Shape;25;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6" name="Shape 26"/>
        <p:cNvGrpSpPr/>
        <p:nvPr/>
      </p:nvGrpSpPr>
      <p:grpSpPr>
        <a:xfrm>
          <a:off x="0" y="0"/>
          <a:ext cx="0" cy="0"/>
          <a:chOff x="0" y="0"/>
          <a:chExt cx="0" cy="0"/>
        </a:xfrm>
      </p:grpSpPr>
      <p:sp>
        <p:nvSpPr>
          <p:cNvPr id="27" name="Google Shape;27;p5"/>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8" name="Google Shape;28;p5"/>
          <p:cNvSpPr txBox="1"/>
          <p:nvPr>
            <p:ph idx="1" type="body"/>
          </p:nvPr>
        </p:nvSpPr>
        <p:spPr>
          <a:xfrm>
            <a:off x="311700" y="1225225"/>
            <a:ext cx="3999900" cy="3354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9" name="Google Shape;29;p5"/>
          <p:cNvSpPr txBox="1"/>
          <p:nvPr>
            <p:ph idx="2" type="body"/>
          </p:nvPr>
        </p:nvSpPr>
        <p:spPr>
          <a:xfrm>
            <a:off x="4832400" y="1225225"/>
            <a:ext cx="3999900" cy="3354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0" name="Google Shape;30;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6"/>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33" name="Google Shape;33;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4" name="Shape 34"/>
        <p:cNvGrpSpPr/>
        <p:nvPr/>
      </p:nvGrpSpPr>
      <p:grpSpPr>
        <a:xfrm>
          <a:off x="0" y="0"/>
          <a:ext cx="0" cy="0"/>
          <a:chOff x="0" y="0"/>
          <a:chExt cx="0" cy="0"/>
        </a:xfrm>
      </p:grpSpPr>
      <p:sp>
        <p:nvSpPr>
          <p:cNvPr id="35" name="Google Shape;35;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6" name="Google Shape;36;p7"/>
          <p:cNvSpPr txBox="1"/>
          <p:nvPr>
            <p:ph idx="1" type="body"/>
          </p:nvPr>
        </p:nvSpPr>
        <p:spPr>
          <a:xfrm>
            <a:off x="311700" y="1399400"/>
            <a:ext cx="2808000" cy="27849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7" name="Google Shape;37;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8" name="Shape 38"/>
        <p:cNvGrpSpPr/>
        <p:nvPr/>
      </p:nvGrpSpPr>
      <p:grpSpPr>
        <a:xfrm>
          <a:off x="0" y="0"/>
          <a:ext cx="0" cy="0"/>
          <a:chOff x="0" y="0"/>
          <a:chExt cx="0" cy="0"/>
        </a:xfrm>
      </p:grpSpPr>
      <p:sp>
        <p:nvSpPr>
          <p:cNvPr id="39" name="Google Shape;39;p8"/>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 name="Google Shape;40;p8"/>
          <p:cNvSpPr txBox="1"/>
          <p:nvPr>
            <p:ph type="title"/>
          </p:nvPr>
        </p:nvSpPr>
        <p:spPr>
          <a:xfrm>
            <a:off x="490250" y="450150"/>
            <a:ext cx="5878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Google Shape;41;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2" name="Shape 42"/>
        <p:cNvGrpSpPr/>
        <p:nvPr/>
      </p:nvGrpSpPr>
      <p:grpSpPr>
        <a:xfrm>
          <a:off x="0" y="0"/>
          <a:ext cx="0" cy="0"/>
          <a:chOff x="0" y="0"/>
          <a:chExt cx="0" cy="0"/>
        </a:xfrm>
      </p:grpSpPr>
      <p:sp>
        <p:nvSpPr>
          <p:cNvPr id="43" name="Google Shape;43;p9"/>
          <p:cNvSpPr/>
          <p:nvPr/>
        </p:nvSpPr>
        <p:spPr>
          <a:xfrm>
            <a:off x="4572000" y="-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4" name="Google Shape;44;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5" name="Google Shape;45;p9"/>
          <p:cNvSpPr txBox="1"/>
          <p:nvPr>
            <p:ph type="title"/>
          </p:nvPr>
        </p:nvSpPr>
        <p:spPr>
          <a:xfrm>
            <a:off x="265500" y="929275"/>
            <a:ext cx="4045200" cy="17862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p:txBody>
      </p:sp>
      <p:sp>
        <p:nvSpPr>
          <p:cNvPr id="46" name="Google Shape;46;p9"/>
          <p:cNvSpPr txBox="1"/>
          <p:nvPr>
            <p:ph idx="1" type="subTitle"/>
          </p:nvPr>
        </p:nvSpPr>
        <p:spPr>
          <a:xfrm>
            <a:off x="265500" y="2769001"/>
            <a:ext cx="4045200" cy="1574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p:txBody>
      </p:sp>
      <p:sp>
        <p:nvSpPr>
          <p:cNvPr id="47" name="Google Shape;47;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48" name="Google Shape;48;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9" name="Shape 49"/>
        <p:cNvGrpSpPr/>
        <p:nvPr/>
      </p:nvGrpSpPr>
      <p:grpSpPr>
        <a:xfrm>
          <a:off x="0" y="0"/>
          <a:ext cx="0" cy="0"/>
          <a:chOff x="0" y="0"/>
          <a:chExt cx="0" cy="0"/>
        </a:xfrm>
      </p:grpSpPr>
      <p:sp>
        <p:nvSpPr>
          <p:cNvPr id="50" name="Google Shape;50;p10"/>
          <p:cNvSpPr txBox="1"/>
          <p:nvPr>
            <p:ph idx="1" type="body"/>
          </p:nvPr>
        </p:nvSpPr>
        <p:spPr>
          <a:xfrm>
            <a:off x="319500" y="421892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p:txBody>
      </p:sp>
      <p:sp>
        <p:nvSpPr>
          <p:cNvPr id="51" name="Google Shape;51;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2.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lux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normAutofit/>
          </a:bodyPr>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p:txBody>
      </p:sp>
      <p:sp>
        <p:nvSpPr>
          <p:cNvPr id="7" name="Google Shape;7;p1"/>
          <p:cNvSpPr txBox="1"/>
          <p:nvPr>
            <p:ph idx="1" type="body"/>
          </p:nvPr>
        </p:nvSpPr>
        <p:spPr>
          <a:xfrm>
            <a:off x="311700" y="1225225"/>
            <a:ext cx="8520600" cy="3354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indent="-317500" lvl="1" marL="9144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indent="-317500" lvl="2" marL="13716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indent="-317500" lvl="3" marL="18288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indent="-317500" lvl="4" marL="22860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indent="-317500" lvl="5" marL="27432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indent="-317500" lvl="6" marL="32004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indent="-317500" lvl="7" marL="36576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indent="-317500" lvl="8" marL="41148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1"/>
                </a:solidFill>
                <a:latin typeface="Economica"/>
                <a:ea typeface="Economica"/>
                <a:cs typeface="Economica"/>
                <a:sym typeface="Economica"/>
              </a:defRPr>
            </a:lvl1pPr>
            <a:lvl2pPr lvl="1" algn="r">
              <a:buNone/>
              <a:defRPr sz="1000">
                <a:solidFill>
                  <a:schemeClr val="dk1"/>
                </a:solidFill>
                <a:latin typeface="Economica"/>
                <a:ea typeface="Economica"/>
                <a:cs typeface="Economica"/>
                <a:sym typeface="Economica"/>
              </a:defRPr>
            </a:lvl2pPr>
            <a:lvl3pPr lvl="2" algn="r">
              <a:buNone/>
              <a:defRPr sz="1000">
                <a:solidFill>
                  <a:schemeClr val="dk1"/>
                </a:solidFill>
                <a:latin typeface="Economica"/>
                <a:ea typeface="Economica"/>
                <a:cs typeface="Economica"/>
                <a:sym typeface="Economica"/>
              </a:defRPr>
            </a:lvl3pPr>
            <a:lvl4pPr lvl="3" algn="r">
              <a:buNone/>
              <a:defRPr sz="1000">
                <a:solidFill>
                  <a:schemeClr val="dk1"/>
                </a:solidFill>
                <a:latin typeface="Economica"/>
                <a:ea typeface="Economica"/>
                <a:cs typeface="Economica"/>
                <a:sym typeface="Economica"/>
              </a:defRPr>
            </a:lvl4pPr>
            <a:lvl5pPr lvl="4" algn="r">
              <a:buNone/>
              <a:defRPr sz="1000">
                <a:solidFill>
                  <a:schemeClr val="dk1"/>
                </a:solidFill>
                <a:latin typeface="Economica"/>
                <a:ea typeface="Economica"/>
                <a:cs typeface="Economica"/>
                <a:sym typeface="Economica"/>
              </a:defRPr>
            </a:lvl5pPr>
            <a:lvl6pPr lvl="5" algn="r">
              <a:buNone/>
              <a:defRPr sz="1000">
                <a:solidFill>
                  <a:schemeClr val="dk1"/>
                </a:solidFill>
                <a:latin typeface="Economica"/>
                <a:ea typeface="Economica"/>
                <a:cs typeface="Economica"/>
                <a:sym typeface="Economica"/>
              </a:defRPr>
            </a:lvl6pPr>
            <a:lvl7pPr lvl="6" algn="r">
              <a:buNone/>
              <a:defRPr sz="1000">
                <a:solidFill>
                  <a:schemeClr val="dk1"/>
                </a:solidFill>
                <a:latin typeface="Economica"/>
                <a:ea typeface="Economica"/>
                <a:cs typeface="Economica"/>
                <a:sym typeface="Economica"/>
              </a:defRPr>
            </a:lvl7pPr>
            <a:lvl8pPr lvl="7" algn="r">
              <a:buNone/>
              <a:defRPr sz="1000">
                <a:solidFill>
                  <a:schemeClr val="dk1"/>
                </a:solidFill>
                <a:latin typeface="Economica"/>
                <a:ea typeface="Economica"/>
                <a:cs typeface="Economica"/>
                <a:sym typeface="Economica"/>
              </a:defRPr>
            </a:lvl8pPr>
            <a:lvl9pPr lvl="8" algn="r">
              <a:buNone/>
              <a:defRPr sz="1000">
                <a:solidFill>
                  <a:schemeClr val="dk1"/>
                </a:solidFill>
                <a:latin typeface="Economica"/>
                <a:ea typeface="Economica"/>
                <a:cs typeface="Economica"/>
                <a:sym typeface="Economica"/>
              </a:defRPr>
            </a:lvl9pPr>
          </a:lstStyle>
          <a:p>
            <a:pPr indent="0" lvl="0" marL="0" rtl="0" algn="r">
              <a:spcBef>
                <a:spcPts val="0"/>
              </a:spcBef>
              <a:spcAft>
                <a:spcPts val="0"/>
              </a:spcAft>
              <a:buNone/>
            </a:pPr>
            <a:fld id="{00000000-1234-1234-1234-123412341234}" type="slidenum">
              <a:rPr lang="en"/>
              <a:t>‹#›</a:t>
            </a:fld>
            <a:endParaRPr/>
          </a:p>
        </p:txBody>
      </p:sp>
      <p:pic>
        <p:nvPicPr>
          <p:cNvPr id="9" name="Google Shape;9;p1"/>
          <p:cNvPicPr preferRelativeResize="0"/>
          <p:nvPr/>
        </p:nvPicPr>
        <p:blipFill>
          <a:blip r:embed="rId1">
            <a:alphaModFix/>
          </a:blip>
          <a:stretch>
            <a:fillRect/>
          </a:stretch>
        </p:blipFill>
        <p:spPr>
          <a:xfrm>
            <a:off x="7743275" y="4343726"/>
            <a:ext cx="1232650" cy="626075"/>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9.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13"/>
          <p:cNvSpPr txBox="1"/>
          <p:nvPr>
            <p:ph type="ctrTitle"/>
          </p:nvPr>
        </p:nvSpPr>
        <p:spPr>
          <a:xfrm>
            <a:off x="3044700" y="1141680"/>
            <a:ext cx="3054600" cy="15372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sz="4900"/>
              <a:t>Mission of God</a:t>
            </a:r>
            <a:endParaRPr sz="4900"/>
          </a:p>
        </p:txBody>
      </p:sp>
      <p:sp>
        <p:nvSpPr>
          <p:cNvPr id="64" name="Google Shape;64;p13"/>
          <p:cNvSpPr txBox="1"/>
          <p:nvPr>
            <p:ph idx="1" type="subTitle"/>
          </p:nvPr>
        </p:nvSpPr>
        <p:spPr>
          <a:xfrm>
            <a:off x="3044700" y="2746780"/>
            <a:ext cx="3054600" cy="701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800"/>
              <a:t>Lesson 1: Sent for Relationship</a:t>
            </a:r>
            <a:endParaRPr sz="28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2"/>
          <p:cNvSpPr txBox="1"/>
          <p:nvPr>
            <p:ph type="title"/>
          </p:nvPr>
        </p:nvSpPr>
        <p:spPr>
          <a:xfrm>
            <a:off x="311700" y="315925"/>
            <a:ext cx="8520600" cy="9168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Part 4: A Sending God</a:t>
            </a:r>
            <a:endParaRPr/>
          </a:p>
        </p:txBody>
      </p:sp>
      <p:sp>
        <p:nvSpPr>
          <p:cNvPr id="114" name="Google Shape;114;p22"/>
          <p:cNvSpPr txBox="1"/>
          <p:nvPr>
            <p:ph idx="1" type="body"/>
          </p:nvPr>
        </p:nvSpPr>
        <p:spPr>
          <a:xfrm>
            <a:off x="311700" y="1355900"/>
            <a:ext cx="8520600" cy="3440100"/>
          </a:xfrm>
          <a:prstGeom prst="rect">
            <a:avLst/>
          </a:prstGeom>
        </p:spPr>
        <p:txBody>
          <a:bodyPr anchorCtr="0" anchor="t" bIns="91425" lIns="91425" spcFirstLastPara="1" rIns="91425" wrap="square" tIns="91425">
            <a:normAutofit lnSpcReduction="10000"/>
          </a:bodyPr>
          <a:lstStyle/>
          <a:p>
            <a:pPr indent="0" lvl="0" marL="0" rtl="0" algn="l">
              <a:lnSpc>
                <a:spcPct val="100000"/>
              </a:lnSpc>
              <a:spcBef>
                <a:spcPts val="1200"/>
              </a:spcBef>
              <a:spcAft>
                <a:spcPts val="0"/>
              </a:spcAft>
              <a:buNone/>
            </a:pPr>
            <a:r>
              <a:rPr lang="en" sz="2100"/>
              <a:t>Throughout the rest of Scripture we see God sending prophets, judges, kings and others. </a:t>
            </a:r>
            <a:endParaRPr sz="2100"/>
          </a:p>
          <a:p>
            <a:pPr indent="0" lvl="0" marL="0" rtl="0" algn="l">
              <a:lnSpc>
                <a:spcPct val="100000"/>
              </a:lnSpc>
              <a:spcBef>
                <a:spcPts val="1200"/>
              </a:spcBef>
              <a:spcAft>
                <a:spcPts val="0"/>
              </a:spcAft>
              <a:buNone/>
            </a:pPr>
            <a:r>
              <a:t/>
            </a:r>
            <a:endParaRPr sz="2100"/>
          </a:p>
          <a:p>
            <a:pPr indent="0" lvl="0" marL="0" rtl="0" algn="l">
              <a:lnSpc>
                <a:spcPct val="100000"/>
              </a:lnSpc>
              <a:spcBef>
                <a:spcPts val="1200"/>
              </a:spcBef>
              <a:spcAft>
                <a:spcPts val="0"/>
              </a:spcAft>
              <a:buNone/>
            </a:pPr>
            <a:r>
              <a:rPr b="1" lang="en" sz="2100"/>
              <a:t>The sending of Christ:</a:t>
            </a:r>
            <a:endParaRPr b="1" sz="2100"/>
          </a:p>
          <a:p>
            <a:pPr indent="0" lvl="0" marL="0" rtl="0" algn="l">
              <a:lnSpc>
                <a:spcPct val="100000"/>
              </a:lnSpc>
              <a:spcBef>
                <a:spcPts val="1200"/>
              </a:spcBef>
              <a:spcAft>
                <a:spcPts val="0"/>
              </a:spcAft>
              <a:buNone/>
            </a:pPr>
            <a:r>
              <a:rPr lang="en" sz="2100"/>
              <a:t>John 1:14 – “And the Word became flesh and dwelt among us, and we have seen his glory, glory as of the only Son from the Father, full of grace and truth.”</a:t>
            </a:r>
            <a:endParaRPr sz="2100"/>
          </a:p>
          <a:p>
            <a:pPr indent="0" lvl="0" marL="0" rtl="0" algn="l">
              <a:lnSpc>
                <a:spcPct val="100000"/>
              </a:lnSpc>
              <a:spcBef>
                <a:spcPts val="1200"/>
              </a:spcBef>
              <a:spcAft>
                <a:spcPts val="1200"/>
              </a:spcAft>
              <a:buNone/>
            </a:pPr>
            <a:r>
              <a:rPr lang="en" sz="2100"/>
              <a:t>John 17:18 – “As you sent me into the world, so I have sent them into the world.”</a:t>
            </a:r>
            <a:endParaRPr sz="21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23"/>
          <p:cNvSpPr txBox="1"/>
          <p:nvPr>
            <p:ph type="title"/>
          </p:nvPr>
        </p:nvSpPr>
        <p:spPr>
          <a:xfrm>
            <a:off x="311700" y="315925"/>
            <a:ext cx="8520600" cy="9168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Part 4: A Sending God</a:t>
            </a:r>
            <a:endParaRPr/>
          </a:p>
        </p:txBody>
      </p:sp>
      <p:sp>
        <p:nvSpPr>
          <p:cNvPr id="120" name="Google Shape;120;p23"/>
          <p:cNvSpPr txBox="1"/>
          <p:nvPr>
            <p:ph idx="1" type="body"/>
          </p:nvPr>
        </p:nvSpPr>
        <p:spPr>
          <a:xfrm>
            <a:off x="311700" y="1355900"/>
            <a:ext cx="8520600" cy="3440100"/>
          </a:xfrm>
          <a:prstGeom prst="rect">
            <a:avLst/>
          </a:prstGeom>
        </p:spPr>
        <p:txBody>
          <a:bodyPr anchorCtr="0" anchor="t" bIns="91425" lIns="91425" spcFirstLastPara="1" rIns="91425" wrap="square" tIns="91425">
            <a:normAutofit/>
          </a:bodyPr>
          <a:lstStyle/>
          <a:p>
            <a:pPr indent="0" lvl="0" marL="0" rtl="0" algn="l">
              <a:lnSpc>
                <a:spcPct val="100000"/>
              </a:lnSpc>
              <a:spcBef>
                <a:spcPts val="1200"/>
              </a:spcBef>
              <a:spcAft>
                <a:spcPts val="0"/>
              </a:spcAft>
              <a:buNone/>
            </a:pPr>
            <a:r>
              <a:rPr b="1" lang="en" sz="2100"/>
              <a:t>The sending of the Holy Spirit:</a:t>
            </a:r>
            <a:endParaRPr b="1" sz="2100"/>
          </a:p>
          <a:p>
            <a:pPr indent="0" lvl="0" marL="0" rtl="0" algn="l">
              <a:lnSpc>
                <a:spcPct val="100000"/>
              </a:lnSpc>
              <a:spcBef>
                <a:spcPts val="1200"/>
              </a:spcBef>
              <a:spcAft>
                <a:spcPts val="0"/>
              </a:spcAft>
              <a:buNone/>
            </a:pPr>
            <a:r>
              <a:rPr lang="en" sz="2100"/>
              <a:t>John 14:26 – “But the Helper, the Holy Spirit, whom the Father will send in my name, he will teach you all things and bring to your remembrance all that I have said to you.”</a:t>
            </a:r>
            <a:endParaRPr sz="2100"/>
          </a:p>
          <a:p>
            <a:pPr indent="0" lvl="0" marL="0" rtl="0" algn="l">
              <a:lnSpc>
                <a:spcPct val="100000"/>
              </a:lnSpc>
              <a:spcBef>
                <a:spcPts val="1200"/>
              </a:spcBef>
              <a:spcAft>
                <a:spcPts val="0"/>
              </a:spcAft>
              <a:buNone/>
            </a:pPr>
            <a:r>
              <a:rPr lang="en" sz="2100"/>
              <a:t>John 15:26 – “But when the Helper comes, whom I will send to you from the Father, the Spirit of truth, who proceeds from the Father, he will bear witness about me.”</a:t>
            </a:r>
            <a:endParaRPr sz="2100"/>
          </a:p>
          <a:p>
            <a:pPr indent="0" lvl="0" marL="0" rtl="0" algn="l">
              <a:lnSpc>
                <a:spcPct val="100000"/>
              </a:lnSpc>
              <a:spcBef>
                <a:spcPts val="1200"/>
              </a:spcBef>
              <a:spcAft>
                <a:spcPts val="1200"/>
              </a:spcAft>
              <a:buNone/>
            </a:pPr>
            <a:r>
              <a:t/>
            </a:r>
            <a:endParaRPr sz="21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24"/>
          <p:cNvSpPr txBox="1"/>
          <p:nvPr>
            <p:ph type="title"/>
          </p:nvPr>
        </p:nvSpPr>
        <p:spPr>
          <a:xfrm>
            <a:off x="311700" y="315925"/>
            <a:ext cx="8520600" cy="9168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Part 4: A Sending God</a:t>
            </a:r>
            <a:endParaRPr/>
          </a:p>
        </p:txBody>
      </p:sp>
      <p:sp>
        <p:nvSpPr>
          <p:cNvPr id="126" name="Google Shape;126;p24"/>
          <p:cNvSpPr txBox="1"/>
          <p:nvPr>
            <p:ph idx="1" type="body"/>
          </p:nvPr>
        </p:nvSpPr>
        <p:spPr>
          <a:xfrm>
            <a:off x="311700" y="1232725"/>
            <a:ext cx="8520600" cy="3440100"/>
          </a:xfrm>
          <a:prstGeom prst="rect">
            <a:avLst/>
          </a:prstGeom>
        </p:spPr>
        <p:txBody>
          <a:bodyPr anchorCtr="0" anchor="t" bIns="91425" lIns="91425" spcFirstLastPara="1" rIns="91425" wrap="square" tIns="91425">
            <a:normAutofit fontScale="85000" lnSpcReduction="10000"/>
          </a:bodyPr>
          <a:lstStyle/>
          <a:p>
            <a:pPr indent="0" lvl="0" marL="0" rtl="0" algn="l">
              <a:lnSpc>
                <a:spcPct val="100000"/>
              </a:lnSpc>
              <a:spcBef>
                <a:spcPts val="1200"/>
              </a:spcBef>
              <a:spcAft>
                <a:spcPts val="0"/>
              </a:spcAft>
              <a:buNone/>
            </a:pPr>
            <a:r>
              <a:rPr b="1" lang="en" sz="2100"/>
              <a:t>The sending of the Church:</a:t>
            </a:r>
            <a:endParaRPr b="1" sz="2100"/>
          </a:p>
          <a:p>
            <a:pPr indent="0" lvl="0" marL="0" rtl="0" algn="l">
              <a:lnSpc>
                <a:spcPct val="100000"/>
              </a:lnSpc>
              <a:spcBef>
                <a:spcPts val="1200"/>
              </a:spcBef>
              <a:spcAft>
                <a:spcPts val="0"/>
              </a:spcAft>
              <a:buNone/>
            </a:pPr>
            <a:r>
              <a:rPr lang="en" sz="2100"/>
              <a:t>John 17:18-23 – “As you sent me into the world, so I have sent them into the world. And for their sake I consecrate myself, that they also may be sanctified in truth. I do not ask for these only, but also for those who will believe in me through their word, that they may all be one, just as you, Father, are in me, and I in you, that they also may be in us, so that the world may believe that you have sent me. The glory that you have given me I have given to them, that they may be one even as we are one, I in them and you in me, that they may become perfectly one, so that the world may know that you sent me and loved them even as you loved me.”</a:t>
            </a:r>
            <a:endParaRPr sz="2100"/>
          </a:p>
          <a:p>
            <a:pPr indent="0" lvl="0" marL="0" rtl="0" algn="l">
              <a:lnSpc>
                <a:spcPct val="100000"/>
              </a:lnSpc>
              <a:spcBef>
                <a:spcPts val="1200"/>
              </a:spcBef>
              <a:spcAft>
                <a:spcPts val="1200"/>
              </a:spcAft>
              <a:buNone/>
            </a:pPr>
            <a:r>
              <a:rPr lang="en" sz="2100"/>
              <a:t>John 20:21 – “Jesus said to them again, ‘Peace be with you. As the Father has sent me, even so I am sending you.’” </a:t>
            </a:r>
            <a:endParaRPr sz="21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title"/>
          </p:nvPr>
        </p:nvSpPr>
        <p:spPr>
          <a:xfrm>
            <a:off x="773700" y="1806450"/>
            <a:ext cx="7596600" cy="1530600"/>
          </a:xfrm>
          <a:prstGeom prst="rect">
            <a:avLst/>
          </a:prstGeom>
        </p:spPr>
        <p:txBody>
          <a:bodyPr anchorCtr="0" anchor="ctr" bIns="91425" lIns="91425" spcFirstLastPara="1" rIns="91425" wrap="square" tIns="91425">
            <a:normAutofit fontScale="90000"/>
          </a:bodyPr>
          <a:lstStyle/>
          <a:p>
            <a:pPr indent="0" lvl="0" marL="0" rtl="0" algn="ctr">
              <a:spcBef>
                <a:spcPts val="0"/>
              </a:spcBef>
              <a:spcAft>
                <a:spcPts val="0"/>
              </a:spcAft>
              <a:buNone/>
            </a:pPr>
            <a:r>
              <a:rPr lang="en"/>
              <a:t>Discuss: </a:t>
            </a:r>
            <a:endParaRPr/>
          </a:p>
          <a:p>
            <a:pPr indent="0" lvl="0" marL="0" rtl="0" algn="ctr">
              <a:spcBef>
                <a:spcPts val="0"/>
              </a:spcBef>
              <a:spcAft>
                <a:spcPts val="0"/>
              </a:spcAft>
              <a:buNone/>
            </a:pPr>
            <a:r>
              <a:t/>
            </a:r>
            <a:endParaRPr sz="2977">
              <a:latin typeface="Open Sans"/>
              <a:ea typeface="Open Sans"/>
              <a:cs typeface="Open Sans"/>
              <a:sym typeface="Open Sans"/>
            </a:endParaRPr>
          </a:p>
          <a:p>
            <a:pPr indent="0" lvl="0" marL="0" rtl="0" algn="ctr">
              <a:spcBef>
                <a:spcPts val="0"/>
              </a:spcBef>
              <a:spcAft>
                <a:spcPts val="0"/>
              </a:spcAft>
              <a:buNone/>
            </a:pPr>
            <a:r>
              <a:rPr lang="en" sz="2633">
                <a:latin typeface="Open Sans"/>
                <a:ea typeface="Open Sans"/>
                <a:cs typeface="Open Sans"/>
                <a:sym typeface="Open Sans"/>
              </a:rPr>
              <a:t>What difference does it make to see God’s sending of the Church into the world in the context of all these other sendings?</a:t>
            </a:r>
            <a:endParaRPr sz="2633">
              <a:latin typeface="Open Sans"/>
              <a:ea typeface="Open Sans"/>
              <a:cs typeface="Open Sans"/>
              <a:sym typeface="Open Sans"/>
            </a:endParaRPr>
          </a:p>
          <a:p>
            <a:pPr indent="0" lvl="0" marL="0" rtl="0" algn="ctr">
              <a:spcBef>
                <a:spcPts val="0"/>
              </a:spcBef>
              <a:spcAft>
                <a:spcPts val="0"/>
              </a:spcAft>
              <a:buNone/>
            </a:pPr>
            <a:r>
              <a:t/>
            </a:r>
            <a:endParaRPr sz="2977">
              <a:latin typeface="Open Sans"/>
              <a:ea typeface="Open Sans"/>
              <a:cs typeface="Open Sans"/>
              <a:sym typeface="Open Sans"/>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26"/>
          <p:cNvSpPr txBox="1"/>
          <p:nvPr>
            <p:ph type="title"/>
          </p:nvPr>
        </p:nvSpPr>
        <p:spPr>
          <a:xfrm>
            <a:off x="311700" y="315925"/>
            <a:ext cx="8520600" cy="9168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Part 5: The Word “Mission”</a:t>
            </a:r>
            <a:endParaRPr/>
          </a:p>
        </p:txBody>
      </p:sp>
      <p:sp>
        <p:nvSpPr>
          <p:cNvPr id="137" name="Google Shape;137;p26"/>
          <p:cNvSpPr txBox="1"/>
          <p:nvPr>
            <p:ph idx="1" type="body"/>
          </p:nvPr>
        </p:nvSpPr>
        <p:spPr>
          <a:xfrm>
            <a:off x="311700" y="1714500"/>
            <a:ext cx="8520600" cy="3081600"/>
          </a:xfrm>
          <a:prstGeom prst="rect">
            <a:avLst/>
          </a:prstGeom>
        </p:spPr>
        <p:txBody>
          <a:bodyPr anchorCtr="0" anchor="t" bIns="91425" lIns="91425" spcFirstLastPara="1" rIns="91425" wrap="square" tIns="91425">
            <a:normAutofit/>
          </a:bodyPr>
          <a:lstStyle/>
          <a:p>
            <a:pPr indent="0" lvl="0" marL="0" rtl="0" algn="l">
              <a:lnSpc>
                <a:spcPct val="100000"/>
              </a:lnSpc>
              <a:spcBef>
                <a:spcPts val="1200"/>
              </a:spcBef>
              <a:spcAft>
                <a:spcPts val="0"/>
              </a:spcAft>
              <a:buNone/>
            </a:pPr>
            <a:r>
              <a:rPr lang="en" sz="2100"/>
              <a:t>Our English word “mission” comes from the Latin word “send.” </a:t>
            </a:r>
            <a:endParaRPr sz="2100"/>
          </a:p>
          <a:p>
            <a:pPr indent="0" lvl="0" marL="457200" rtl="0" algn="l">
              <a:lnSpc>
                <a:spcPct val="100000"/>
              </a:lnSpc>
              <a:spcBef>
                <a:spcPts val="1200"/>
              </a:spcBef>
              <a:spcAft>
                <a:spcPts val="0"/>
              </a:spcAft>
              <a:buNone/>
            </a:pPr>
            <a:r>
              <a:rPr lang="en" sz="2100"/>
              <a:t>Mittere is the verb form. We see this in the word “intermittent” as in “not continues sending.”</a:t>
            </a:r>
            <a:endParaRPr sz="2100"/>
          </a:p>
          <a:p>
            <a:pPr indent="0" lvl="0" marL="457200" rtl="0" algn="l">
              <a:lnSpc>
                <a:spcPct val="100000"/>
              </a:lnSpc>
              <a:spcBef>
                <a:spcPts val="1200"/>
              </a:spcBef>
              <a:spcAft>
                <a:spcPts val="1200"/>
              </a:spcAft>
              <a:buNone/>
            </a:pPr>
            <a:r>
              <a:rPr lang="en" sz="2100"/>
              <a:t>Missio is the noun form. We see this in our word “mission” as in “the mission to the moon.”</a:t>
            </a:r>
            <a:endParaRPr sz="21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27"/>
          <p:cNvSpPr txBox="1"/>
          <p:nvPr>
            <p:ph type="title"/>
          </p:nvPr>
        </p:nvSpPr>
        <p:spPr>
          <a:xfrm>
            <a:off x="311700" y="315925"/>
            <a:ext cx="8520600" cy="9168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Part 5: The Word “Mission”</a:t>
            </a:r>
            <a:endParaRPr/>
          </a:p>
        </p:txBody>
      </p:sp>
      <p:sp>
        <p:nvSpPr>
          <p:cNvPr id="143" name="Google Shape;143;p27"/>
          <p:cNvSpPr txBox="1"/>
          <p:nvPr>
            <p:ph idx="1" type="body"/>
          </p:nvPr>
        </p:nvSpPr>
        <p:spPr>
          <a:xfrm>
            <a:off x="311700" y="1557625"/>
            <a:ext cx="8520600" cy="3395400"/>
          </a:xfrm>
          <a:prstGeom prst="rect">
            <a:avLst/>
          </a:prstGeom>
        </p:spPr>
        <p:txBody>
          <a:bodyPr anchorCtr="0" anchor="t" bIns="91425" lIns="91425" spcFirstLastPara="1" rIns="91425" wrap="square" tIns="91425">
            <a:normAutofit/>
          </a:bodyPr>
          <a:lstStyle/>
          <a:p>
            <a:pPr indent="0" lvl="0" marL="0" rtl="0" algn="l">
              <a:lnSpc>
                <a:spcPct val="100000"/>
              </a:lnSpc>
              <a:spcBef>
                <a:spcPts val="1200"/>
              </a:spcBef>
              <a:spcAft>
                <a:spcPts val="0"/>
              </a:spcAft>
              <a:buNone/>
            </a:pPr>
            <a:r>
              <a:rPr lang="en" sz="2100"/>
              <a:t>In the New International Translation of the Bible, the word “mission” is used in its different forms 1037 times in all kinds of ways, but often with God sending (and not just sending people).</a:t>
            </a:r>
            <a:endParaRPr sz="2100"/>
          </a:p>
          <a:p>
            <a:pPr indent="0" lvl="0" marL="0" rtl="0" algn="l">
              <a:lnSpc>
                <a:spcPct val="100000"/>
              </a:lnSpc>
              <a:spcBef>
                <a:spcPts val="1200"/>
              </a:spcBef>
              <a:spcAft>
                <a:spcPts val="0"/>
              </a:spcAft>
              <a:buNone/>
            </a:pPr>
            <a:r>
              <a:t/>
            </a:r>
            <a:endParaRPr sz="2100"/>
          </a:p>
          <a:p>
            <a:pPr indent="0" lvl="0" marL="0" rtl="0" algn="l">
              <a:lnSpc>
                <a:spcPct val="100000"/>
              </a:lnSpc>
              <a:spcBef>
                <a:spcPts val="1200"/>
              </a:spcBef>
              <a:spcAft>
                <a:spcPts val="1200"/>
              </a:spcAft>
              <a:buNone/>
            </a:pPr>
            <a:r>
              <a:rPr lang="en" sz="2100"/>
              <a:t>Jeremiah 9:16 – “I will scatter them among the nations whom neither they nor their fathers have known, and I will </a:t>
            </a:r>
            <a:r>
              <a:rPr b="1" lang="en" sz="2100"/>
              <a:t>send</a:t>
            </a:r>
            <a:r>
              <a:rPr lang="en" sz="2100"/>
              <a:t> the sword after them, until I have consumed them.” </a:t>
            </a:r>
            <a:endParaRPr sz="21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28"/>
          <p:cNvSpPr txBox="1"/>
          <p:nvPr>
            <p:ph type="title"/>
          </p:nvPr>
        </p:nvSpPr>
        <p:spPr>
          <a:xfrm>
            <a:off x="311700" y="315925"/>
            <a:ext cx="8520600" cy="9168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Part 5: The Word “Mission”</a:t>
            </a:r>
            <a:endParaRPr/>
          </a:p>
        </p:txBody>
      </p:sp>
      <p:sp>
        <p:nvSpPr>
          <p:cNvPr id="149" name="Google Shape;149;p28"/>
          <p:cNvSpPr txBox="1"/>
          <p:nvPr>
            <p:ph idx="1" type="body"/>
          </p:nvPr>
        </p:nvSpPr>
        <p:spPr>
          <a:xfrm>
            <a:off x="311700" y="1378325"/>
            <a:ext cx="8608500" cy="3238500"/>
          </a:xfrm>
          <a:prstGeom prst="rect">
            <a:avLst/>
          </a:prstGeom>
        </p:spPr>
        <p:txBody>
          <a:bodyPr anchorCtr="0" anchor="t" bIns="91425" lIns="91425" spcFirstLastPara="1" rIns="91425" wrap="square" tIns="91425">
            <a:normAutofit/>
          </a:bodyPr>
          <a:lstStyle/>
          <a:p>
            <a:pPr indent="0" lvl="0" marL="0" rtl="0" algn="l">
              <a:lnSpc>
                <a:spcPct val="100000"/>
              </a:lnSpc>
              <a:spcBef>
                <a:spcPts val="1200"/>
              </a:spcBef>
              <a:spcAft>
                <a:spcPts val="0"/>
              </a:spcAft>
              <a:buNone/>
            </a:pPr>
            <a:r>
              <a:rPr lang="en" sz="2100"/>
              <a:t>Joel 2:19 – “Behold, I am </a:t>
            </a:r>
            <a:r>
              <a:rPr b="1" lang="en" sz="2100"/>
              <a:t>sending</a:t>
            </a:r>
            <a:r>
              <a:rPr lang="en" sz="2100"/>
              <a:t> to you grain, wine, and oil, and you will be satisfied; and I will no more make you a reproach among the nations.” </a:t>
            </a:r>
            <a:endParaRPr sz="2100"/>
          </a:p>
          <a:p>
            <a:pPr indent="0" lvl="0" marL="0" rtl="0" algn="l">
              <a:lnSpc>
                <a:spcPct val="100000"/>
              </a:lnSpc>
              <a:spcBef>
                <a:spcPts val="1200"/>
              </a:spcBef>
              <a:spcAft>
                <a:spcPts val="0"/>
              </a:spcAft>
              <a:buNone/>
            </a:pPr>
            <a:r>
              <a:rPr lang="en" sz="2100"/>
              <a:t>Amos 8:11 – </a:t>
            </a:r>
            <a:r>
              <a:rPr lang="en" sz="2100"/>
              <a:t>"'Behold, the days are coming,' declares the Lord GOD, 'when I will </a:t>
            </a:r>
            <a:r>
              <a:rPr b="1" lang="en" sz="2100"/>
              <a:t>send</a:t>
            </a:r>
            <a:r>
              <a:rPr lang="en" sz="2100"/>
              <a:t> a famine on the land—not a famine of bread, nor a thirst for water, but of hearing the words of the LORD.'"</a:t>
            </a:r>
            <a:endParaRPr sz="2100"/>
          </a:p>
          <a:p>
            <a:pPr indent="0" lvl="0" marL="0" rtl="0" algn="l">
              <a:lnSpc>
                <a:spcPct val="100000"/>
              </a:lnSpc>
              <a:spcBef>
                <a:spcPts val="1200"/>
              </a:spcBef>
              <a:spcAft>
                <a:spcPts val="1200"/>
              </a:spcAft>
              <a:buNone/>
            </a:pPr>
            <a:r>
              <a:rPr lang="en" sz="2100"/>
              <a:t>Psalm 111:9 – “He </a:t>
            </a:r>
            <a:r>
              <a:rPr b="1" lang="en" sz="2100"/>
              <a:t>sent</a:t>
            </a:r>
            <a:r>
              <a:rPr lang="en" sz="2100"/>
              <a:t> redemption to his people; he has commanded his covenant forever. Holy and awesome is his name!”</a:t>
            </a:r>
            <a:endParaRPr sz="21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29"/>
          <p:cNvSpPr txBox="1"/>
          <p:nvPr>
            <p:ph type="title"/>
          </p:nvPr>
        </p:nvSpPr>
        <p:spPr>
          <a:xfrm>
            <a:off x="490250" y="450150"/>
            <a:ext cx="5878800" cy="40908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a:t>Conclusion: </a:t>
            </a:r>
            <a:endParaRPr/>
          </a:p>
          <a:p>
            <a:pPr indent="0" lvl="0" marL="0" rtl="0" algn="l">
              <a:spcBef>
                <a:spcPts val="0"/>
              </a:spcBef>
              <a:spcAft>
                <a:spcPts val="0"/>
              </a:spcAft>
              <a:buNone/>
            </a:pPr>
            <a:r>
              <a:t/>
            </a:r>
            <a:endParaRPr sz="2211">
              <a:latin typeface="Open Sans"/>
              <a:ea typeface="Open Sans"/>
              <a:cs typeface="Open Sans"/>
              <a:sym typeface="Open Sans"/>
            </a:endParaRPr>
          </a:p>
          <a:p>
            <a:pPr indent="0" lvl="0" marL="0" rtl="0" algn="l">
              <a:spcBef>
                <a:spcPts val="0"/>
              </a:spcBef>
              <a:spcAft>
                <a:spcPts val="0"/>
              </a:spcAft>
              <a:buNone/>
            </a:pPr>
            <a:r>
              <a:rPr lang="en" sz="2211">
                <a:latin typeface="Open Sans"/>
                <a:ea typeface="Open Sans"/>
                <a:cs typeface="Open Sans"/>
                <a:sym typeface="Open Sans"/>
              </a:rPr>
              <a:t>Mission is God’s sending work for the sake of reuniting His family. God – who sent the prophets, who sent His Son, and who sends the Holy Spirit – is also sending the Church for the sake of restored relationships.</a:t>
            </a:r>
            <a:endParaRPr sz="2211">
              <a:latin typeface="Open Sans"/>
              <a:ea typeface="Open Sans"/>
              <a:cs typeface="Open Sans"/>
              <a:sym typeface="Open Sans"/>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30"/>
          <p:cNvSpPr txBox="1"/>
          <p:nvPr>
            <p:ph type="title"/>
          </p:nvPr>
        </p:nvSpPr>
        <p:spPr>
          <a:xfrm>
            <a:off x="773700" y="1806450"/>
            <a:ext cx="7596600" cy="1530600"/>
          </a:xfrm>
          <a:prstGeom prst="rect">
            <a:avLst/>
          </a:prstGeom>
        </p:spPr>
        <p:txBody>
          <a:bodyPr anchorCtr="0" anchor="ctr" bIns="91425" lIns="91425" spcFirstLastPara="1" rIns="91425" wrap="square" tIns="91425">
            <a:normAutofit fontScale="90000"/>
          </a:bodyPr>
          <a:lstStyle/>
          <a:p>
            <a:pPr indent="0" lvl="0" marL="0" rtl="0" algn="ctr">
              <a:spcBef>
                <a:spcPts val="0"/>
              </a:spcBef>
              <a:spcAft>
                <a:spcPts val="0"/>
              </a:spcAft>
              <a:buNone/>
            </a:pPr>
            <a:r>
              <a:rPr lang="en"/>
              <a:t>Now what?</a:t>
            </a:r>
            <a:r>
              <a:rPr lang="en"/>
              <a:t> </a:t>
            </a:r>
            <a:endParaRPr/>
          </a:p>
          <a:p>
            <a:pPr indent="0" lvl="0" marL="0" rtl="0" algn="ctr">
              <a:spcBef>
                <a:spcPts val="0"/>
              </a:spcBef>
              <a:spcAft>
                <a:spcPts val="0"/>
              </a:spcAft>
              <a:buNone/>
            </a:pPr>
            <a:r>
              <a:t/>
            </a:r>
            <a:endParaRPr sz="2977">
              <a:latin typeface="Open Sans"/>
              <a:ea typeface="Open Sans"/>
              <a:cs typeface="Open Sans"/>
              <a:sym typeface="Open Sans"/>
            </a:endParaRPr>
          </a:p>
          <a:p>
            <a:pPr indent="0" lvl="0" marL="0" rtl="0" algn="ctr">
              <a:spcBef>
                <a:spcPts val="0"/>
              </a:spcBef>
              <a:spcAft>
                <a:spcPts val="0"/>
              </a:spcAft>
              <a:buNone/>
            </a:pPr>
            <a:r>
              <a:rPr lang="en" sz="2633">
                <a:latin typeface="Open Sans"/>
                <a:ea typeface="Open Sans"/>
                <a:cs typeface="Open Sans"/>
                <a:sym typeface="Open Sans"/>
              </a:rPr>
              <a:t>Spend some time praying for lost siblings, both those you know by name and those you have not yet met. Pray also for God to align your perspective of mission to His.</a:t>
            </a:r>
            <a:endParaRPr sz="2633">
              <a:latin typeface="Open Sans"/>
              <a:ea typeface="Open Sans"/>
              <a:cs typeface="Open Sans"/>
              <a:sym typeface="Open Sans"/>
            </a:endParaRPr>
          </a:p>
          <a:p>
            <a:pPr indent="0" lvl="0" marL="0" rtl="0" algn="ctr">
              <a:spcBef>
                <a:spcPts val="0"/>
              </a:spcBef>
              <a:spcAft>
                <a:spcPts val="0"/>
              </a:spcAft>
              <a:buNone/>
            </a:pPr>
            <a:r>
              <a:t/>
            </a:r>
            <a:endParaRPr sz="2977">
              <a:latin typeface="Open Sans"/>
              <a:ea typeface="Open Sans"/>
              <a:cs typeface="Open Sans"/>
              <a:sym typeface="Open Sans"/>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31"/>
          <p:cNvSpPr txBox="1"/>
          <p:nvPr>
            <p:ph type="title"/>
          </p:nvPr>
        </p:nvSpPr>
        <p:spPr>
          <a:xfrm>
            <a:off x="265500" y="929275"/>
            <a:ext cx="4045200" cy="17862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Luther Quote to Ponder</a:t>
            </a:r>
            <a:endParaRPr/>
          </a:p>
        </p:txBody>
      </p:sp>
      <p:sp>
        <p:nvSpPr>
          <p:cNvPr id="165" name="Google Shape;165;p31"/>
          <p:cNvSpPr txBox="1"/>
          <p:nvPr>
            <p:ph idx="2" type="body"/>
          </p:nvPr>
        </p:nvSpPr>
        <p:spPr>
          <a:xfrm>
            <a:off x="4928300" y="500075"/>
            <a:ext cx="3837000" cy="369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i="1" lang="en" sz="1900"/>
              <a:t>“For whatever remains of your life, live as those sent by Christ. It is the office of everyone to instruct his neighbor, etc. And this power is not given clergy alone … but to all believers. When you have performed this highest work, seek to become Christ’s apostle, to serve all people, so that they may come unto God as you have.”  </a:t>
            </a:r>
            <a:endParaRPr i="1" sz="1900"/>
          </a:p>
          <a:p>
            <a:pPr indent="0" lvl="0" marL="0" rtl="0" algn="l">
              <a:spcBef>
                <a:spcPts val="1200"/>
              </a:spcBef>
              <a:spcAft>
                <a:spcPts val="1200"/>
              </a:spcAft>
              <a:buNone/>
            </a:pPr>
            <a:r>
              <a:rPr i="1" lang="en" sz="1900"/>
              <a:t>LW 69:336</a:t>
            </a:r>
            <a:endParaRPr i="1" sz="1900"/>
          </a:p>
        </p:txBody>
      </p:sp>
      <p:pic>
        <p:nvPicPr>
          <p:cNvPr id="166" name="Google Shape;166;p31"/>
          <p:cNvPicPr preferRelativeResize="0"/>
          <p:nvPr/>
        </p:nvPicPr>
        <p:blipFill>
          <a:blip r:embed="rId3">
            <a:alphaModFix/>
          </a:blip>
          <a:stretch>
            <a:fillRect/>
          </a:stretch>
        </p:blipFill>
        <p:spPr>
          <a:xfrm>
            <a:off x="145675" y="4396625"/>
            <a:ext cx="1191443" cy="605126"/>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4"/>
          <p:cNvSpPr txBox="1"/>
          <p:nvPr>
            <p:ph type="title"/>
          </p:nvPr>
        </p:nvSpPr>
        <p:spPr>
          <a:xfrm>
            <a:off x="773700" y="1806450"/>
            <a:ext cx="7596600" cy="1530600"/>
          </a:xfrm>
          <a:prstGeom prst="rect">
            <a:avLst/>
          </a:prstGeom>
        </p:spPr>
        <p:txBody>
          <a:bodyPr anchorCtr="0" anchor="ctr" bIns="91425" lIns="91425" spcFirstLastPara="1" rIns="91425" wrap="square" tIns="91425">
            <a:normAutofit fontScale="90000"/>
          </a:bodyPr>
          <a:lstStyle/>
          <a:p>
            <a:pPr indent="0" lvl="0" marL="0" rtl="0" algn="ctr">
              <a:spcBef>
                <a:spcPts val="0"/>
              </a:spcBef>
              <a:spcAft>
                <a:spcPts val="0"/>
              </a:spcAft>
              <a:buNone/>
            </a:pPr>
            <a:r>
              <a:rPr lang="en"/>
              <a:t>Opening Discussion:</a:t>
            </a:r>
            <a:endParaRPr/>
          </a:p>
          <a:p>
            <a:pPr indent="0" lvl="0" marL="0" rtl="0" algn="ctr">
              <a:spcBef>
                <a:spcPts val="0"/>
              </a:spcBef>
              <a:spcAft>
                <a:spcPts val="0"/>
              </a:spcAft>
              <a:buNone/>
            </a:pPr>
            <a:r>
              <a:t/>
            </a:r>
            <a:endParaRPr/>
          </a:p>
          <a:p>
            <a:pPr indent="0" lvl="0" marL="0" rtl="0" algn="ctr">
              <a:spcBef>
                <a:spcPts val="0"/>
              </a:spcBef>
              <a:spcAft>
                <a:spcPts val="0"/>
              </a:spcAft>
              <a:buNone/>
            </a:pPr>
            <a:r>
              <a:rPr lang="en" sz="2644">
                <a:latin typeface="Open Sans"/>
                <a:ea typeface="Open Sans"/>
                <a:cs typeface="Open Sans"/>
                <a:sym typeface="Open Sans"/>
              </a:rPr>
              <a:t>How would you answer if someone asked you, “What do Christians mean when they talk about missions?” (Consider all the questions: Who? What? When? Where? Why?)</a:t>
            </a:r>
            <a:endParaRPr sz="2644">
              <a:latin typeface="Open Sans"/>
              <a:ea typeface="Open Sans"/>
              <a:cs typeface="Open Sans"/>
              <a:sym typeface="Open Sans"/>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5"/>
          <p:cNvSpPr txBox="1"/>
          <p:nvPr>
            <p:ph type="title"/>
          </p:nvPr>
        </p:nvSpPr>
        <p:spPr>
          <a:xfrm>
            <a:off x="311700" y="315925"/>
            <a:ext cx="8520600" cy="12306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a:t>Part 1: Relationship in Creation</a:t>
            </a:r>
            <a:endParaRPr/>
          </a:p>
          <a:p>
            <a:pPr indent="0" lvl="0" marL="457200" rtl="0" algn="l">
              <a:spcBef>
                <a:spcPts val="0"/>
              </a:spcBef>
              <a:spcAft>
                <a:spcPts val="0"/>
              </a:spcAft>
              <a:buNone/>
            </a:pPr>
            <a:r>
              <a:rPr lang="en"/>
              <a:t>Our God is a God of relationship. </a:t>
            </a:r>
            <a:endParaRPr/>
          </a:p>
        </p:txBody>
      </p:sp>
      <p:sp>
        <p:nvSpPr>
          <p:cNvPr id="75" name="Google Shape;75;p15"/>
          <p:cNvSpPr txBox="1"/>
          <p:nvPr>
            <p:ph idx="1" type="body"/>
          </p:nvPr>
        </p:nvSpPr>
        <p:spPr>
          <a:xfrm>
            <a:off x="311700" y="1546525"/>
            <a:ext cx="8520600" cy="303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a:p>
          <a:p>
            <a:pPr indent="0" lvl="0" marL="0" rtl="0" algn="l">
              <a:spcBef>
                <a:spcPts val="1200"/>
              </a:spcBef>
              <a:spcAft>
                <a:spcPts val="0"/>
              </a:spcAft>
              <a:buNone/>
            </a:pPr>
            <a:r>
              <a:rPr lang="en" sz="2100"/>
              <a:t>Genesis 2:18 – “Then the LORD God said, ‘It is not good that the man should be alone; I will make him a helper fit for him.’”</a:t>
            </a:r>
            <a:endParaRPr sz="2100"/>
          </a:p>
          <a:p>
            <a:pPr indent="0" lvl="0" marL="0" rtl="0" algn="l">
              <a:spcBef>
                <a:spcPts val="1200"/>
              </a:spcBef>
              <a:spcAft>
                <a:spcPts val="0"/>
              </a:spcAft>
              <a:buNone/>
            </a:pPr>
            <a:r>
              <a:t/>
            </a:r>
            <a:endParaRPr sz="2100"/>
          </a:p>
          <a:p>
            <a:pPr indent="0" lvl="0" marL="0" rtl="0" algn="l">
              <a:spcBef>
                <a:spcPts val="1200"/>
              </a:spcBef>
              <a:spcAft>
                <a:spcPts val="1200"/>
              </a:spcAft>
              <a:buNone/>
            </a:pPr>
            <a:r>
              <a:rPr lang="en" sz="2100"/>
              <a:t>Genesis 3:8a – “And they heard the sound of the LORD God walking in the garden in the cool of the day.” </a:t>
            </a:r>
            <a:endParaRPr sz="21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6"/>
          <p:cNvSpPr txBox="1"/>
          <p:nvPr>
            <p:ph type="title"/>
          </p:nvPr>
        </p:nvSpPr>
        <p:spPr>
          <a:xfrm>
            <a:off x="773700" y="1806450"/>
            <a:ext cx="7596600" cy="1530600"/>
          </a:xfrm>
          <a:prstGeom prst="rect">
            <a:avLst/>
          </a:prstGeom>
        </p:spPr>
        <p:txBody>
          <a:bodyPr anchorCtr="0" anchor="ctr" bIns="91425" lIns="91425" spcFirstLastPara="1" rIns="91425" wrap="square" tIns="91425">
            <a:normAutofit fontScale="90000"/>
          </a:bodyPr>
          <a:lstStyle/>
          <a:p>
            <a:pPr indent="0" lvl="0" marL="0" rtl="0" algn="ctr">
              <a:spcBef>
                <a:spcPts val="0"/>
              </a:spcBef>
              <a:spcAft>
                <a:spcPts val="0"/>
              </a:spcAft>
              <a:buNone/>
            </a:pPr>
            <a:r>
              <a:rPr lang="en"/>
              <a:t>Discuss: </a:t>
            </a:r>
            <a:endParaRPr/>
          </a:p>
          <a:p>
            <a:pPr indent="0" lvl="0" marL="0" rtl="0" algn="ctr">
              <a:spcBef>
                <a:spcPts val="0"/>
              </a:spcBef>
              <a:spcAft>
                <a:spcPts val="0"/>
              </a:spcAft>
              <a:buNone/>
            </a:pPr>
            <a:r>
              <a:t/>
            </a:r>
            <a:endParaRPr sz="2977">
              <a:latin typeface="Open Sans"/>
              <a:ea typeface="Open Sans"/>
              <a:cs typeface="Open Sans"/>
              <a:sym typeface="Open Sans"/>
            </a:endParaRPr>
          </a:p>
          <a:p>
            <a:pPr indent="0" lvl="0" marL="0" rtl="0" algn="ctr">
              <a:spcBef>
                <a:spcPts val="0"/>
              </a:spcBef>
              <a:spcAft>
                <a:spcPts val="0"/>
              </a:spcAft>
              <a:buNone/>
            </a:pPr>
            <a:r>
              <a:rPr lang="en" sz="2977">
                <a:latin typeface="Open Sans"/>
                <a:ea typeface="Open Sans"/>
                <a:cs typeface="Open Sans"/>
                <a:sym typeface="Open Sans"/>
              </a:rPr>
              <a:t>What types of relationships do we see in the Garden of Eden? Describe these relationships.</a:t>
            </a:r>
            <a:endParaRPr sz="2977">
              <a:latin typeface="Open Sans"/>
              <a:ea typeface="Open Sans"/>
              <a:cs typeface="Open Sans"/>
              <a:sym typeface="Open Sans"/>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7"/>
          <p:cNvSpPr txBox="1"/>
          <p:nvPr>
            <p:ph type="title"/>
          </p:nvPr>
        </p:nvSpPr>
        <p:spPr>
          <a:xfrm>
            <a:off x="311700" y="315925"/>
            <a:ext cx="8520600" cy="9168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Part 2: Sin Breaks Relationships</a:t>
            </a:r>
            <a:endParaRPr/>
          </a:p>
        </p:txBody>
      </p:sp>
      <p:sp>
        <p:nvSpPr>
          <p:cNvPr id="86" name="Google Shape;86;p17"/>
          <p:cNvSpPr txBox="1"/>
          <p:nvPr>
            <p:ph idx="1" type="body"/>
          </p:nvPr>
        </p:nvSpPr>
        <p:spPr>
          <a:xfrm>
            <a:off x="311700" y="1367125"/>
            <a:ext cx="8520600" cy="3429000"/>
          </a:xfrm>
          <a:prstGeom prst="rect">
            <a:avLst/>
          </a:prstGeom>
        </p:spPr>
        <p:txBody>
          <a:bodyPr anchorCtr="0" anchor="t" bIns="91425" lIns="91425" spcFirstLastPara="1" rIns="91425" wrap="square" tIns="91425">
            <a:normAutofit/>
          </a:bodyPr>
          <a:lstStyle/>
          <a:p>
            <a:pPr indent="0" lvl="0" marL="0" rtl="0" algn="l">
              <a:lnSpc>
                <a:spcPct val="100000"/>
              </a:lnSpc>
              <a:spcBef>
                <a:spcPts val="1200"/>
              </a:spcBef>
              <a:spcAft>
                <a:spcPts val="0"/>
              </a:spcAft>
              <a:buNone/>
            </a:pPr>
            <a:r>
              <a:rPr lang="en" sz="2000"/>
              <a:t>Genesis 3:8b – “And the man and his wife hid themselves from the presence of the LORD God among the trees of the garden.” </a:t>
            </a:r>
            <a:endParaRPr sz="2000"/>
          </a:p>
          <a:p>
            <a:pPr indent="0" lvl="0" marL="0" rtl="0" algn="l">
              <a:lnSpc>
                <a:spcPct val="100000"/>
              </a:lnSpc>
              <a:spcBef>
                <a:spcPts val="1200"/>
              </a:spcBef>
              <a:spcAft>
                <a:spcPts val="0"/>
              </a:spcAft>
              <a:buNone/>
            </a:pPr>
            <a:r>
              <a:rPr lang="en" sz="2000"/>
              <a:t>Matthew 15:8-9 (Is. 29:13) – “‘This people honors me with their lips, but their heart is far from me;  in vain do they worship me, teaching as doctrines the commandments of men.’” </a:t>
            </a:r>
            <a:endParaRPr sz="2000"/>
          </a:p>
          <a:p>
            <a:pPr indent="0" lvl="0" marL="0" rtl="0" algn="l">
              <a:lnSpc>
                <a:spcPct val="100000"/>
              </a:lnSpc>
              <a:spcBef>
                <a:spcPts val="1200"/>
              </a:spcBef>
              <a:spcAft>
                <a:spcPts val="1200"/>
              </a:spcAft>
              <a:buNone/>
            </a:pPr>
            <a:r>
              <a:rPr lang="en" sz="2000"/>
              <a:t>Matthew 23:37 – “O Jerusalem, Jerusalem, the city that kills the prophets and stones those who are sent to it! How often would I have gathered your children together as a hen gathers her brood under her wings, and you were not willing!” </a:t>
            </a:r>
            <a:r>
              <a:rPr lang="en" sz="2100"/>
              <a:t> </a:t>
            </a:r>
            <a:endParaRPr sz="21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8"/>
          <p:cNvSpPr txBox="1"/>
          <p:nvPr>
            <p:ph type="title"/>
          </p:nvPr>
        </p:nvSpPr>
        <p:spPr>
          <a:xfrm>
            <a:off x="773700" y="1806450"/>
            <a:ext cx="7596600" cy="1530600"/>
          </a:xfrm>
          <a:prstGeom prst="rect">
            <a:avLst/>
          </a:prstGeom>
        </p:spPr>
        <p:txBody>
          <a:bodyPr anchorCtr="0" anchor="ctr" bIns="91425" lIns="91425" spcFirstLastPara="1" rIns="91425" wrap="square" tIns="91425">
            <a:normAutofit fontScale="90000"/>
          </a:bodyPr>
          <a:lstStyle/>
          <a:p>
            <a:pPr indent="0" lvl="0" marL="0" rtl="0" algn="ctr">
              <a:spcBef>
                <a:spcPts val="0"/>
              </a:spcBef>
              <a:spcAft>
                <a:spcPts val="0"/>
              </a:spcAft>
              <a:buNone/>
            </a:pPr>
            <a:r>
              <a:rPr lang="en"/>
              <a:t>Discuss: </a:t>
            </a:r>
            <a:endParaRPr/>
          </a:p>
          <a:p>
            <a:pPr indent="0" lvl="0" marL="0" rtl="0" algn="ctr">
              <a:spcBef>
                <a:spcPts val="0"/>
              </a:spcBef>
              <a:spcAft>
                <a:spcPts val="0"/>
              </a:spcAft>
              <a:buNone/>
            </a:pPr>
            <a:r>
              <a:t/>
            </a:r>
            <a:endParaRPr sz="2977">
              <a:latin typeface="Open Sans"/>
              <a:ea typeface="Open Sans"/>
              <a:cs typeface="Open Sans"/>
              <a:sym typeface="Open Sans"/>
            </a:endParaRPr>
          </a:p>
          <a:p>
            <a:pPr indent="0" lvl="0" marL="0" rtl="0" algn="ctr">
              <a:spcBef>
                <a:spcPts val="0"/>
              </a:spcBef>
              <a:spcAft>
                <a:spcPts val="0"/>
              </a:spcAft>
              <a:buNone/>
            </a:pPr>
            <a:r>
              <a:rPr lang="en" sz="2977">
                <a:latin typeface="Open Sans"/>
                <a:ea typeface="Open Sans"/>
                <a:cs typeface="Open Sans"/>
                <a:sym typeface="Open Sans"/>
              </a:rPr>
              <a:t>How have you seen sin break relationships in your own life or the lives of others? Consider both broken relationships with other people and with God.</a:t>
            </a:r>
            <a:endParaRPr sz="2977">
              <a:latin typeface="Open Sans"/>
              <a:ea typeface="Open Sans"/>
              <a:cs typeface="Open Sans"/>
              <a:sym typeface="Open Sans"/>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9"/>
          <p:cNvSpPr txBox="1"/>
          <p:nvPr>
            <p:ph type="title"/>
          </p:nvPr>
        </p:nvSpPr>
        <p:spPr>
          <a:xfrm>
            <a:off x="311700" y="315925"/>
            <a:ext cx="8520600" cy="9168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Part 3: God Wants His Family Back</a:t>
            </a:r>
            <a:endParaRPr/>
          </a:p>
        </p:txBody>
      </p:sp>
      <p:sp>
        <p:nvSpPr>
          <p:cNvPr id="97" name="Google Shape;97;p19"/>
          <p:cNvSpPr txBox="1"/>
          <p:nvPr>
            <p:ph idx="1" type="body"/>
          </p:nvPr>
        </p:nvSpPr>
        <p:spPr>
          <a:xfrm>
            <a:off x="311700" y="1367125"/>
            <a:ext cx="8520600" cy="3429000"/>
          </a:xfrm>
          <a:prstGeom prst="rect">
            <a:avLst/>
          </a:prstGeom>
        </p:spPr>
        <p:txBody>
          <a:bodyPr anchorCtr="0" anchor="t" bIns="91425" lIns="91425" spcFirstLastPara="1" rIns="91425" wrap="square" tIns="91425">
            <a:normAutofit/>
          </a:bodyPr>
          <a:lstStyle/>
          <a:p>
            <a:pPr indent="0" lvl="0" marL="0" rtl="0" algn="l">
              <a:lnSpc>
                <a:spcPct val="100000"/>
              </a:lnSpc>
              <a:spcBef>
                <a:spcPts val="1200"/>
              </a:spcBef>
              <a:spcAft>
                <a:spcPts val="0"/>
              </a:spcAft>
              <a:buNone/>
            </a:pPr>
            <a:r>
              <a:rPr lang="en" sz="2100"/>
              <a:t>Genesis 3:9 – “But the LORD God called to the man and said to him, ‘Where are you?’” </a:t>
            </a:r>
            <a:endParaRPr sz="2100"/>
          </a:p>
          <a:p>
            <a:pPr indent="0" lvl="0" marL="0" rtl="0" algn="l">
              <a:lnSpc>
                <a:spcPct val="100000"/>
              </a:lnSpc>
              <a:spcBef>
                <a:spcPts val="1200"/>
              </a:spcBef>
              <a:spcAft>
                <a:spcPts val="0"/>
              </a:spcAft>
              <a:buNone/>
            </a:pPr>
            <a:r>
              <a:t/>
            </a:r>
            <a:endParaRPr sz="2100"/>
          </a:p>
          <a:p>
            <a:pPr indent="457200" lvl="0" marL="457200" rtl="0" algn="l">
              <a:lnSpc>
                <a:spcPct val="100000"/>
              </a:lnSpc>
              <a:spcBef>
                <a:spcPts val="1200"/>
              </a:spcBef>
              <a:spcAft>
                <a:spcPts val="0"/>
              </a:spcAft>
              <a:buNone/>
            </a:pPr>
            <a:r>
              <a:rPr lang="en" sz="2100"/>
              <a:t>Discuss: How is Genesis 3:9 a word of Gospel?</a:t>
            </a:r>
            <a:endParaRPr sz="2100"/>
          </a:p>
          <a:p>
            <a:pPr indent="0" lvl="0" marL="0" rtl="0" algn="l">
              <a:lnSpc>
                <a:spcPct val="100000"/>
              </a:lnSpc>
              <a:spcBef>
                <a:spcPts val="1200"/>
              </a:spcBef>
              <a:spcAft>
                <a:spcPts val="1200"/>
              </a:spcAft>
              <a:buNone/>
            </a:pPr>
            <a:r>
              <a:rPr lang="en" sz="2100"/>
              <a:t> </a:t>
            </a:r>
            <a:endParaRPr sz="21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0"/>
          <p:cNvSpPr txBox="1"/>
          <p:nvPr>
            <p:ph type="title"/>
          </p:nvPr>
        </p:nvSpPr>
        <p:spPr>
          <a:xfrm>
            <a:off x="311700" y="315925"/>
            <a:ext cx="8520600" cy="9168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Part 3: God Wants His Family Back</a:t>
            </a:r>
            <a:endParaRPr/>
          </a:p>
        </p:txBody>
      </p:sp>
      <p:sp>
        <p:nvSpPr>
          <p:cNvPr id="103" name="Google Shape;103;p20"/>
          <p:cNvSpPr txBox="1"/>
          <p:nvPr>
            <p:ph idx="1" type="body"/>
          </p:nvPr>
        </p:nvSpPr>
        <p:spPr>
          <a:xfrm>
            <a:off x="311700" y="1647275"/>
            <a:ext cx="8520600" cy="3148800"/>
          </a:xfrm>
          <a:prstGeom prst="rect">
            <a:avLst/>
          </a:prstGeom>
        </p:spPr>
        <p:txBody>
          <a:bodyPr anchorCtr="0" anchor="t" bIns="91425" lIns="91425" spcFirstLastPara="1" rIns="91425" wrap="square" tIns="91425">
            <a:normAutofit/>
          </a:bodyPr>
          <a:lstStyle/>
          <a:p>
            <a:pPr indent="0" lvl="0" marL="0" rtl="0" algn="l">
              <a:lnSpc>
                <a:spcPct val="100000"/>
              </a:lnSpc>
              <a:spcBef>
                <a:spcPts val="1200"/>
              </a:spcBef>
              <a:spcAft>
                <a:spcPts val="0"/>
              </a:spcAft>
              <a:buNone/>
            </a:pPr>
            <a:r>
              <a:rPr lang="en" sz="2100"/>
              <a:t>Genesis 3:15 – “I will put enmity between you and the woman, and between your offspring and her offspring; he shall bruise your head, and you shall bruise his heel.”</a:t>
            </a:r>
            <a:endParaRPr sz="2100"/>
          </a:p>
          <a:p>
            <a:pPr indent="0" lvl="0" marL="0" rtl="0" algn="l">
              <a:lnSpc>
                <a:spcPct val="100000"/>
              </a:lnSpc>
              <a:spcBef>
                <a:spcPts val="1200"/>
              </a:spcBef>
              <a:spcAft>
                <a:spcPts val="1200"/>
              </a:spcAft>
              <a:buNone/>
            </a:pPr>
            <a:r>
              <a:rPr lang="en" sz="2100"/>
              <a:t> </a:t>
            </a:r>
            <a:endParaRPr sz="21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1"/>
          <p:cNvSpPr txBox="1"/>
          <p:nvPr>
            <p:ph type="title"/>
          </p:nvPr>
        </p:nvSpPr>
        <p:spPr>
          <a:xfrm>
            <a:off x="773700" y="1806450"/>
            <a:ext cx="7596600" cy="1530600"/>
          </a:xfrm>
          <a:prstGeom prst="rect">
            <a:avLst/>
          </a:prstGeom>
        </p:spPr>
        <p:txBody>
          <a:bodyPr anchorCtr="0" anchor="ctr" bIns="91425" lIns="91425" spcFirstLastPara="1" rIns="91425" wrap="square" tIns="91425">
            <a:normAutofit fontScale="90000"/>
          </a:bodyPr>
          <a:lstStyle/>
          <a:p>
            <a:pPr indent="0" lvl="0" marL="0" rtl="0" algn="ctr">
              <a:spcBef>
                <a:spcPts val="0"/>
              </a:spcBef>
              <a:spcAft>
                <a:spcPts val="0"/>
              </a:spcAft>
              <a:buNone/>
            </a:pPr>
            <a:r>
              <a:rPr lang="en"/>
              <a:t>Discuss: </a:t>
            </a:r>
            <a:endParaRPr/>
          </a:p>
          <a:p>
            <a:pPr indent="0" lvl="0" marL="0" rtl="0" algn="ctr">
              <a:spcBef>
                <a:spcPts val="0"/>
              </a:spcBef>
              <a:spcAft>
                <a:spcPts val="0"/>
              </a:spcAft>
              <a:buNone/>
            </a:pPr>
            <a:r>
              <a:t/>
            </a:r>
            <a:endParaRPr sz="2977">
              <a:latin typeface="Open Sans"/>
              <a:ea typeface="Open Sans"/>
              <a:cs typeface="Open Sans"/>
              <a:sym typeface="Open Sans"/>
            </a:endParaRPr>
          </a:p>
          <a:p>
            <a:pPr indent="-360045" lvl="0" marL="457200" rtl="0" algn="l">
              <a:spcBef>
                <a:spcPts val="0"/>
              </a:spcBef>
              <a:spcAft>
                <a:spcPts val="0"/>
              </a:spcAft>
              <a:buSzPct val="100000"/>
              <a:buFont typeface="Open Sans"/>
              <a:buAutoNum type="arabicPeriod"/>
            </a:pPr>
            <a:r>
              <a:rPr lang="en" sz="2300">
                <a:latin typeface="Open Sans"/>
                <a:ea typeface="Open Sans"/>
                <a:cs typeface="Open Sans"/>
                <a:sym typeface="Open Sans"/>
              </a:rPr>
              <a:t>Have you ever lost a child momentarily or been estranged from a family member? What was that like?</a:t>
            </a:r>
            <a:endParaRPr sz="2300">
              <a:latin typeface="Open Sans"/>
              <a:ea typeface="Open Sans"/>
              <a:cs typeface="Open Sans"/>
              <a:sym typeface="Open Sans"/>
            </a:endParaRPr>
          </a:p>
          <a:p>
            <a:pPr indent="0" lvl="0" marL="457200" rtl="0" algn="l">
              <a:spcBef>
                <a:spcPts val="0"/>
              </a:spcBef>
              <a:spcAft>
                <a:spcPts val="0"/>
              </a:spcAft>
              <a:buNone/>
            </a:pPr>
            <a:r>
              <a:rPr lang="en" sz="2300">
                <a:latin typeface="Open Sans"/>
                <a:ea typeface="Open Sans"/>
                <a:cs typeface="Open Sans"/>
                <a:sym typeface="Open Sans"/>
              </a:rPr>
              <a:t> </a:t>
            </a:r>
            <a:endParaRPr sz="2300">
              <a:latin typeface="Open Sans"/>
              <a:ea typeface="Open Sans"/>
              <a:cs typeface="Open Sans"/>
              <a:sym typeface="Open Sans"/>
            </a:endParaRPr>
          </a:p>
          <a:p>
            <a:pPr indent="-360045" lvl="0" marL="457200" rtl="0" algn="l">
              <a:spcBef>
                <a:spcPts val="0"/>
              </a:spcBef>
              <a:spcAft>
                <a:spcPts val="0"/>
              </a:spcAft>
              <a:buSzPct val="100000"/>
              <a:buFont typeface="Open Sans"/>
              <a:buAutoNum type="arabicPeriod"/>
            </a:pPr>
            <a:r>
              <a:rPr lang="en" sz="2300">
                <a:latin typeface="Open Sans"/>
                <a:ea typeface="Open Sans"/>
                <a:cs typeface="Open Sans"/>
                <a:sym typeface="Open Sans"/>
              </a:rPr>
              <a:t>How does it affect your view of God and missions to think of Him as a Father trying to bring His family back together? How does it affect the way you think about unbelievers if they are our lost siblings?</a:t>
            </a:r>
            <a:endParaRPr sz="2300">
              <a:latin typeface="Open Sans"/>
              <a:ea typeface="Open Sans"/>
              <a:cs typeface="Open Sans"/>
              <a:sym typeface="Open Sans"/>
            </a:endParaRPr>
          </a:p>
          <a:p>
            <a:pPr indent="0" lvl="0" marL="0" rtl="0" algn="ctr">
              <a:spcBef>
                <a:spcPts val="0"/>
              </a:spcBef>
              <a:spcAft>
                <a:spcPts val="0"/>
              </a:spcAft>
              <a:buNone/>
            </a:pPr>
            <a:r>
              <a:t/>
            </a:r>
            <a:endParaRPr sz="2977">
              <a:latin typeface="Open Sans"/>
              <a:ea typeface="Open Sans"/>
              <a:cs typeface="Open Sans"/>
              <a:sym typeface="Open Sans"/>
            </a:endParaRPr>
          </a:p>
        </p:txBody>
      </p:sp>
    </p:spTree>
  </p:cSld>
  <p:clrMapOvr>
    <a:masterClrMapping/>
  </p:clrMapOvr>
</p:sld>
</file>

<file path=ppt/theme/theme1.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57BB8A"/>
      </a:accent3>
      <a:accent4>
        <a:srgbClr val="78909C"/>
      </a:accent4>
      <a:accent5>
        <a:srgbClr val="607D8B"/>
      </a:accent5>
      <a:accent6>
        <a:srgbClr val="DCE755"/>
      </a:accent6>
      <a:hlink>
        <a:srgbClr val="607D8B"/>
      </a:hlink>
      <a:folHlink>
        <a:srgbClr val="607D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